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16"/>
  </p:notesMasterIdLst>
  <p:handoutMasterIdLst>
    <p:handoutMasterId r:id="rId17"/>
  </p:handoutMasterIdLst>
  <p:sldIdLst>
    <p:sldId id="256" r:id="rId2"/>
    <p:sldId id="257" r:id="rId3"/>
    <p:sldId id="258" r:id="rId4"/>
    <p:sldId id="262" r:id="rId5"/>
    <p:sldId id="259" r:id="rId6"/>
    <p:sldId id="260" r:id="rId7"/>
    <p:sldId id="265" r:id="rId8"/>
    <p:sldId id="266" r:id="rId9"/>
    <p:sldId id="267" r:id="rId10"/>
    <p:sldId id="268" r:id="rId11"/>
    <p:sldId id="269" r:id="rId12"/>
    <p:sldId id="264" r:id="rId13"/>
    <p:sldId id="263" r:id="rId14"/>
    <p:sldId id="261" r:id="rId15"/>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7" d="100"/>
          <a:sy n="77" d="100"/>
        </p:scale>
        <p:origin x="32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C853578-59CD-40C0-812F-E5B0D348BE3F}"/>
              </a:ext>
            </a:extLst>
          </p:cNvPr>
          <p:cNvSpPr>
            <a:spLocks noGrp="1"/>
          </p:cNvSpPr>
          <p:nvPr>
            <p:ph type="hdr" sz="quarter"/>
          </p:nvPr>
        </p:nvSpPr>
        <p:spPr>
          <a:xfrm>
            <a:off x="0" y="0"/>
            <a:ext cx="3170583" cy="482028"/>
          </a:xfrm>
          <a:prstGeom prst="rect">
            <a:avLst/>
          </a:prstGeom>
        </p:spPr>
        <p:txBody>
          <a:bodyPr vert="horz" lIns="94852" tIns="47426" rIns="94852" bIns="47426"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7F769944-F768-423C-8E1A-AD82690E0945}"/>
              </a:ext>
            </a:extLst>
          </p:cNvPr>
          <p:cNvSpPr>
            <a:spLocks noGrp="1"/>
          </p:cNvSpPr>
          <p:nvPr>
            <p:ph type="dt" sz="quarter" idx="1"/>
          </p:nvPr>
        </p:nvSpPr>
        <p:spPr>
          <a:xfrm>
            <a:off x="4142962" y="0"/>
            <a:ext cx="3170583" cy="482028"/>
          </a:xfrm>
          <a:prstGeom prst="rect">
            <a:avLst/>
          </a:prstGeom>
        </p:spPr>
        <p:txBody>
          <a:bodyPr vert="horz" lIns="94852" tIns="47426" rIns="94852" bIns="47426" rtlCol="0"/>
          <a:lstStyle>
            <a:lvl1pPr algn="r">
              <a:defRPr sz="1200"/>
            </a:lvl1pPr>
          </a:lstStyle>
          <a:p>
            <a:r>
              <a:rPr lang="en-US" sz="1000">
                <a:latin typeface="Arial" panose="020B0604020202020204" pitchFamily="34" charset="0"/>
                <a:cs typeface="Arial" panose="020B0604020202020204" pitchFamily="34" charset="0"/>
              </a:rPr>
              <a:t>1/16/2022 pm</a:t>
            </a:r>
          </a:p>
        </p:txBody>
      </p:sp>
      <p:sp>
        <p:nvSpPr>
          <p:cNvPr id="4" name="Footer Placeholder 3">
            <a:extLst>
              <a:ext uri="{FF2B5EF4-FFF2-40B4-BE49-F238E27FC236}">
                <a16:creationId xmlns:a16="http://schemas.microsoft.com/office/drawing/2014/main" id="{4818E654-5B45-4BE6-9E6A-C217BE397A00}"/>
              </a:ext>
            </a:extLst>
          </p:cNvPr>
          <p:cNvSpPr>
            <a:spLocks noGrp="1"/>
          </p:cNvSpPr>
          <p:nvPr>
            <p:ph type="ftr" sz="quarter" idx="2"/>
          </p:nvPr>
        </p:nvSpPr>
        <p:spPr>
          <a:xfrm>
            <a:off x="0" y="9119174"/>
            <a:ext cx="3170583" cy="482028"/>
          </a:xfrm>
          <a:prstGeom prst="rect">
            <a:avLst/>
          </a:prstGeom>
        </p:spPr>
        <p:txBody>
          <a:bodyPr vert="horz" lIns="94852" tIns="47426" rIns="94852" bIns="47426"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CFC1696D-F13B-49CE-B4EE-2961B734134F}"/>
              </a:ext>
            </a:extLst>
          </p:cNvPr>
          <p:cNvSpPr>
            <a:spLocks noGrp="1"/>
          </p:cNvSpPr>
          <p:nvPr>
            <p:ph type="sldNum" sz="quarter" idx="3"/>
          </p:nvPr>
        </p:nvSpPr>
        <p:spPr>
          <a:xfrm>
            <a:off x="4142962" y="9119174"/>
            <a:ext cx="3170583" cy="482028"/>
          </a:xfrm>
          <a:prstGeom prst="rect">
            <a:avLst/>
          </a:prstGeom>
        </p:spPr>
        <p:txBody>
          <a:bodyPr vert="horz" lIns="94852" tIns="47426" rIns="94852" bIns="47426" rtlCol="0" anchor="b"/>
          <a:lstStyle>
            <a:lvl1pPr algn="r">
              <a:defRPr sz="1200"/>
            </a:lvl1pPr>
          </a:lstStyle>
          <a:p>
            <a:fld id="{07091851-78FE-4900-99E2-798EC7BAAA42}"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8284809"/>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2028"/>
          </a:xfrm>
          <a:prstGeom prst="rect">
            <a:avLst/>
          </a:prstGeom>
        </p:spPr>
        <p:txBody>
          <a:bodyPr vert="horz" lIns="94852" tIns="47426" rIns="94852" bIns="47426" rtlCol="0"/>
          <a:lstStyle>
            <a:lvl1pPr algn="l">
              <a:defRPr sz="1200"/>
            </a:lvl1pPr>
          </a:lstStyle>
          <a:p>
            <a:endParaRPr lang="en-US"/>
          </a:p>
        </p:txBody>
      </p:sp>
      <p:sp>
        <p:nvSpPr>
          <p:cNvPr id="3" name="Date Placeholder 2"/>
          <p:cNvSpPr>
            <a:spLocks noGrp="1"/>
          </p:cNvSpPr>
          <p:nvPr>
            <p:ph type="dt" idx="1"/>
          </p:nvPr>
        </p:nvSpPr>
        <p:spPr>
          <a:xfrm>
            <a:off x="4142962" y="0"/>
            <a:ext cx="3170583" cy="482028"/>
          </a:xfrm>
          <a:prstGeom prst="rect">
            <a:avLst/>
          </a:prstGeom>
        </p:spPr>
        <p:txBody>
          <a:bodyPr vert="horz" lIns="94852" tIns="47426" rIns="94852" bIns="47426" rtlCol="0"/>
          <a:lstStyle>
            <a:lvl1pPr algn="r">
              <a:defRPr sz="1200"/>
            </a:lvl1pPr>
          </a:lstStyle>
          <a:p>
            <a:r>
              <a:rPr lang="en-US"/>
              <a:t>1/16/2022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4852" tIns="47426" rIns="94852" bIns="47426" rtlCol="0" anchor="ctr"/>
          <a:lstStyle/>
          <a:p>
            <a:endParaRPr lang="en-US"/>
          </a:p>
        </p:txBody>
      </p:sp>
      <p:sp>
        <p:nvSpPr>
          <p:cNvPr id="5" name="Notes Placeholder 4"/>
          <p:cNvSpPr>
            <a:spLocks noGrp="1"/>
          </p:cNvSpPr>
          <p:nvPr>
            <p:ph type="body" sz="quarter" idx="3"/>
          </p:nvPr>
        </p:nvSpPr>
        <p:spPr>
          <a:xfrm>
            <a:off x="732183" y="4620250"/>
            <a:ext cx="5850835" cy="3780800"/>
          </a:xfrm>
          <a:prstGeom prst="rect">
            <a:avLst/>
          </a:prstGeom>
        </p:spPr>
        <p:txBody>
          <a:bodyPr vert="horz" lIns="94852" tIns="47426" rIns="94852" bIns="474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4"/>
            <a:ext cx="3170583" cy="482028"/>
          </a:xfrm>
          <a:prstGeom prst="rect">
            <a:avLst/>
          </a:prstGeom>
        </p:spPr>
        <p:txBody>
          <a:bodyPr vert="horz" lIns="94852" tIns="47426" rIns="94852" bIns="47426"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2962" y="9119174"/>
            <a:ext cx="3170583" cy="482028"/>
          </a:xfrm>
          <a:prstGeom prst="rect">
            <a:avLst/>
          </a:prstGeom>
        </p:spPr>
        <p:txBody>
          <a:bodyPr vert="horz" lIns="94852" tIns="47426" rIns="94852" bIns="47426" rtlCol="0" anchor="b"/>
          <a:lstStyle>
            <a:lvl1pPr algn="r">
              <a:defRPr sz="1200"/>
            </a:lvl1pPr>
          </a:lstStyle>
          <a:p>
            <a:fld id="{94E487F5-C0A7-4C9B-A42A-0D81A23FECD5}" type="slidenum">
              <a:rPr lang="en-US" smtClean="0"/>
              <a:t>‹#›</a:t>
            </a:fld>
            <a:endParaRPr lang="en-US"/>
          </a:p>
        </p:txBody>
      </p:sp>
    </p:spTree>
    <p:extLst>
      <p:ext uri="{BB962C8B-B14F-4D97-AF65-F5344CB8AC3E}">
        <p14:creationId xmlns:p14="http://schemas.microsoft.com/office/powerpoint/2010/main" val="3572181912"/>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4AFEAB2B-2C8F-4136-9FC6-CA6515610916}" type="datetimeFigureOut">
              <a:rPr lang="en-US" smtClean="0"/>
              <a:t>1/15/2022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286379-065E-411B-BFCB-DCA16C95EAF4}" type="slidenum">
              <a:rPr lang="en-US" smtClean="0"/>
              <a:t>‹#›</a:t>
            </a:fld>
            <a:endParaRPr lang="en-US"/>
          </a:p>
        </p:txBody>
      </p:sp>
    </p:spTree>
    <p:extLst>
      <p:ext uri="{BB962C8B-B14F-4D97-AF65-F5344CB8AC3E}">
        <p14:creationId xmlns:p14="http://schemas.microsoft.com/office/powerpoint/2010/main" val="84399061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FEAB2B-2C8F-4136-9FC6-CA6515610916}" type="datetimeFigureOut">
              <a:rPr lang="en-US" smtClean="0"/>
              <a:t>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86379-065E-411B-BFCB-DCA16C95EAF4}" type="slidenum">
              <a:rPr lang="en-US" smtClean="0"/>
              <a:t>‹#›</a:t>
            </a:fld>
            <a:endParaRPr lang="en-US"/>
          </a:p>
        </p:txBody>
      </p:sp>
    </p:spTree>
    <p:extLst>
      <p:ext uri="{BB962C8B-B14F-4D97-AF65-F5344CB8AC3E}">
        <p14:creationId xmlns:p14="http://schemas.microsoft.com/office/powerpoint/2010/main" val="3749218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FEAB2B-2C8F-4136-9FC6-CA6515610916}" type="datetimeFigureOut">
              <a:rPr lang="en-US" smtClean="0"/>
              <a:t>1/15/2022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86379-065E-411B-BFCB-DCA16C95EAF4}" type="slidenum">
              <a:rPr lang="en-US" smtClean="0"/>
              <a:t>‹#›</a:t>
            </a:fld>
            <a:endParaRPr lang="en-US"/>
          </a:p>
        </p:txBody>
      </p:sp>
    </p:spTree>
    <p:extLst>
      <p:ext uri="{BB962C8B-B14F-4D97-AF65-F5344CB8AC3E}">
        <p14:creationId xmlns:p14="http://schemas.microsoft.com/office/powerpoint/2010/main" val="40232950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AFEAB2B-2C8F-4136-9FC6-CA6515610916}" type="datetimeFigureOut">
              <a:rPr lang="en-US" smtClean="0"/>
              <a:t>1/15/2022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286379-065E-411B-BFCB-DCA16C95EAF4}" type="slidenum">
              <a:rPr lang="en-US" smtClean="0"/>
              <a:t>‹#›</a:t>
            </a:fld>
            <a:endParaRPr lang="en-US"/>
          </a:p>
        </p:txBody>
      </p:sp>
    </p:spTree>
    <p:extLst>
      <p:ext uri="{BB962C8B-B14F-4D97-AF65-F5344CB8AC3E}">
        <p14:creationId xmlns:p14="http://schemas.microsoft.com/office/powerpoint/2010/main" val="1398993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4AFEAB2B-2C8F-4136-9FC6-CA6515610916}" type="datetimeFigureOut">
              <a:rPr lang="en-US" smtClean="0"/>
              <a:t>1/15/2022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286379-065E-411B-BFCB-DCA16C95EAF4}" type="slidenum">
              <a:rPr lang="en-US" smtClean="0"/>
              <a:t>‹#›</a:t>
            </a:fld>
            <a:endParaRPr lang="en-US"/>
          </a:p>
        </p:txBody>
      </p:sp>
    </p:spTree>
    <p:extLst>
      <p:ext uri="{BB962C8B-B14F-4D97-AF65-F5344CB8AC3E}">
        <p14:creationId xmlns:p14="http://schemas.microsoft.com/office/powerpoint/2010/main" val="55391704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4AFEAB2B-2C8F-4136-9FC6-CA6515610916}" type="datetimeFigureOut">
              <a:rPr lang="en-US" smtClean="0"/>
              <a:t>1/15/2022</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04286379-065E-411B-BFCB-DCA16C95EAF4}" type="slidenum">
              <a:rPr lang="en-US" smtClean="0"/>
              <a:t>‹#›</a:t>
            </a:fld>
            <a:endParaRPr lang="en-US"/>
          </a:p>
        </p:txBody>
      </p:sp>
    </p:spTree>
    <p:extLst>
      <p:ext uri="{BB962C8B-B14F-4D97-AF65-F5344CB8AC3E}">
        <p14:creationId xmlns:p14="http://schemas.microsoft.com/office/powerpoint/2010/main" val="3347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2239" y="3143250"/>
            <a:ext cx="3288024"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AFEAB2B-2C8F-4136-9FC6-CA6515610916}" type="datetimeFigureOut">
              <a:rPr lang="en-US" smtClean="0"/>
              <a:t>1/15/2022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286379-065E-411B-BFCB-DCA16C95EAF4}"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456987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AFEAB2B-2C8F-4136-9FC6-CA6515610916}" type="datetimeFigureOut">
              <a:rPr lang="en-US" smtClean="0"/>
              <a:t>1/15/2022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286379-065E-411B-BFCB-DCA16C95EAF4}" type="slidenum">
              <a:rPr lang="en-US" smtClean="0"/>
              <a:t>‹#›</a:t>
            </a:fld>
            <a:endParaRPr lang="en-US"/>
          </a:p>
        </p:txBody>
      </p:sp>
    </p:spTree>
    <p:extLst>
      <p:ext uri="{BB962C8B-B14F-4D97-AF65-F5344CB8AC3E}">
        <p14:creationId xmlns:p14="http://schemas.microsoft.com/office/powerpoint/2010/main" val="1188450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FEAB2B-2C8F-4136-9FC6-CA6515610916}" type="datetimeFigureOut">
              <a:rPr lang="en-US" smtClean="0"/>
              <a:t>1/15/2022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286379-065E-411B-BFCB-DCA16C95EAF4}" type="slidenum">
              <a:rPr lang="en-US" smtClean="0"/>
              <a:t>‹#›</a:t>
            </a:fld>
            <a:endParaRPr lang="en-US"/>
          </a:p>
        </p:txBody>
      </p:sp>
    </p:spTree>
    <p:extLst>
      <p:ext uri="{BB962C8B-B14F-4D97-AF65-F5344CB8AC3E}">
        <p14:creationId xmlns:p14="http://schemas.microsoft.com/office/powerpoint/2010/main" val="3023456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4AFEAB2B-2C8F-4136-9FC6-CA6515610916}" type="datetimeFigureOut">
              <a:rPr lang="en-US" smtClean="0"/>
              <a:t>1/15/2022</a:t>
            </a:fld>
            <a:endParaRPr lang="en-US"/>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04286379-065E-411B-BFCB-DCA16C95EAF4}" type="slidenum">
              <a:rPr lang="en-US" smtClean="0"/>
              <a:t>‹#›</a:t>
            </a:fld>
            <a:endParaRPr lang="en-US"/>
          </a:p>
        </p:txBody>
      </p:sp>
    </p:spTree>
    <p:extLst>
      <p:ext uri="{BB962C8B-B14F-4D97-AF65-F5344CB8AC3E}">
        <p14:creationId xmlns:p14="http://schemas.microsoft.com/office/powerpoint/2010/main" val="3902935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572000" y="-42172"/>
            <a:ext cx="4576573"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4AFEAB2B-2C8F-4136-9FC6-CA6515610916}" type="datetimeFigureOut">
              <a:rPr lang="en-US" smtClean="0"/>
              <a:t>1/15/2022</a:t>
            </a:fld>
            <a:endParaRPr lang="en-US"/>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04286379-065E-411B-BFCB-DCA16C95EAF4}" type="slidenum">
              <a:rPr lang="en-US" smtClean="0"/>
              <a:t>‹#›</a:t>
            </a:fld>
            <a:endParaRPr lang="en-US"/>
          </a:p>
        </p:txBody>
      </p:sp>
    </p:spTree>
    <p:extLst>
      <p:ext uri="{BB962C8B-B14F-4D97-AF65-F5344CB8AC3E}">
        <p14:creationId xmlns:p14="http://schemas.microsoft.com/office/powerpoint/2010/main" val="2463969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fld id="{4AFEAB2B-2C8F-4136-9FC6-CA6515610916}" type="datetimeFigureOut">
              <a:rPr lang="en-US" smtClean="0"/>
              <a:t>1/15/2022</a:t>
            </a:fld>
            <a:endParaRPr lang="en-US"/>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04286379-065E-411B-BFCB-DCA16C95EAF4}" type="slidenum">
              <a:rPr lang="en-US" smtClean="0"/>
              <a:t>‹#›</a:t>
            </a:fld>
            <a:endParaRPr lang="en-US"/>
          </a:p>
        </p:txBody>
      </p:sp>
    </p:spTree>
    <p:extLst>
      <p:ext uri="{BB962C8B-B14F-4D97-AF65-F5344CB8AC3E}">
        <p14:creationId xmlns:p14="http://schemas.microsoft.com/office/powerpoint/2010/main" val="1221206755"/>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2389B-8884-44C4-8E12-F34336B487B7}"/>
              </a:ext>
            </a:extLst>
          </p:cNvPr>
          <p:cNvSpPr>
            <a:spLocks noGrp="1"/>
          </p:cNvSpPr>
          <p:nvPr>
            <p:ph type="ctrTitle"/>
          </p:nvPr>
        </p:nvSpPr>
        <p:spPr>
          <a:xfrm>
            <a:off x="1102240" y="2540290"/>
            <a:ext cx="6939520" cy="1338828"/>
          </a:xfrm>
        </p:spPr>
        <p:txBody>
          <a:bodyPr>
            <a:spAutoFit/>
          </a:bodyPr>
          <a:lstStyle/>
          <a:p>
            <a:r>
              <a:rPr lang="en-US" dirty="0">
                <a:effectLst>
                  <a:outerShdw blurRad="38100" dist="38100" dir="2700000" algn="tl">
                    <a:srgbClr val="000000">
                      <a:alpha val="43137"/>
                    </a:srgbClr>
                  </a:outerShdw>
                </a:effectLst>
              </a:rPr>
              <a:t>“</a:t>
            </a:r>
            <a:r>
              <a:rPr lang="en-US" b="1" dirty="0">
                <a:effectLst>
                  <a:outerShdw blurRad="38100" dist="38100" dir="2700000" algn="tl">
                    <a:srgbClr val="000000">
                      <a:alpha val="43137"/>
                    </a:srgbClr>
                  </a:outerShdw>
                </a:effectLst>
              </a:rPr>
              <a:t>Thirty Pieces Of Silver</a:t>
            </a:r>
            <a:r>
              <a:rPr lang="en-US" dirty="0">
                <a:effectLst>
                  <a:outerShdw blurRad="38100" dist="38100" dir="2700000" algn="tl">
                    <a:srgbClr val="000000">
                      <a:alpha val="43137"/>
                    </a:srgbClr>
                  </a:outerShdw>
                </a:effectLst>
              </a:rPr>
              <a:t>”</a:t>
            </a:r>
          </a:p>
        </p:txBody>
      </p:sp>
      <p:sp>
        <p:nvSpPr>
          <p:cNvPr id="3" name="Subtitle 2">
            <a:extLst>
              <a:ext uri="{FF2B5EF4-FFF2-40B4-BE49-F238E27FC236}">
                <a16:creationId xmlns:a16="http://schemas.microsoft.com/office/drawing/2014/main" id="{6FB2398A-018F-4D9B-85FB-A1789940E9DC}"/>
              </a:ext>
            </a:extLst>
          </p:cNvPr>
          <p:cNvSpPr>
            <a:spLocks noGrp="1"/>
          </p:cNvSpPr>
          <p:nvPr>
            <p:ph type="subTitle" idx="1"/>
          </p:nvPr>
        </p:nvSpPr>
        <p:spPr>
          <a:xfrm>
            <a:off x="957262" y="4371594"/>
            <a:ext cx="7229475" cy="584775"/>
          </a:xfrm>
        </p:spPr>
        <p:txBody>
          <a:bodyPr>
            <a:spAutoFit/>
          </a:bodyPr>
          <a:lstStyle/>
          <a:p>
            <a:r>
              <a:rPr lang="en-US" sz="3200" dirty="0">
                <a:solidFill>
                  <a:srgbClr val="FFFF00"/>
                </a:solidFill>
              </a:rPr>
              <a:t>Zechariah</a:t>
            </a:r>
            <a:r>
              <a:rPr lang="pl-PL" sz="3200" dirty="0">
                <a:solidFill>
                  <a:srgbClr val="FFFF00"/>
                </a:solidFill>
              </a:rPr>
              <a:t> 11:12-13; </a:t>
            </a:r>
            <a:r>
              <a:rPr lang="en-US" sz="3200" dirty="0">
                <a:solidFill>
                  <a:srgbClr val="FFFF00"/>
                </a:solidFill>
              </a:rPr>
              <a:t>Matthew</a:t>
            </a:r>
            <a:r>
              <a:rPr lang="pl-PL" sz="3200" dirty="0">
                <a:solidFill>
                  <a:srgbClr val="FFFF00"/>
                </a:solidFill>
              </a:rPr>
              <a:t> 26:15; 27:3,</a:t>
            </a:r>
            <a:r>
              <a:rPr lang="en-US" sz="3200" dirty="0">
                <a:solidFill>
                  <a:srgbClr val="FFFF00"/>
                </a:solidFill>
              </a:rPr>
              <a:t> </a:t>
            </a:r>
            <a:r>
              <a:rPr lang="pl-PL" sz="3200" dirty="0">
                <a:solidFill>
                  <a:srgbClr val="FFFF00"/>
                </a:solidFill>
              </a:rPr>
              <a:t>9</a:t>
            </a:r>
            <a:endParaRPr lang="en-US" sz="3200" dirty="0">
              <a:solidFill>
                <a:srgbClr val="FFFF00"/>
              </a:solidFill>
            </a:endParaRPr>
          </a:p>
        </p:txBody>
      </p:sp>
    </p:spTree>
    <p:extLst>
      <p:ext uri="{BB962C8B-B14F-4D97-AF65-F5344CB8AC3E}">
        <p14:creationId xmlns:p14="http://schemas.microsoft.com/office/powerpoint/2010/main" val="1742853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686" y="5649011"/>
            <a:ext cx="8839200" cy="1143001"/>
          </a:xfrm>
          <a:solidFill>
            <a:schemeClr val="bg1"/>
          </a:solidFill>
        </p:spPr>
        <p:txBody>
          <a:bodyPr>
            <a:normAutofit/>
          </a:bodyPr>
          <a:lstStyle/>
          <a:p>
            <a:pPr marL="0" indent="0">
              <a:buNone/>
            </a:pPr>
            <a:r>
              <a:rPr lang="en-US" sz="1800" b="1" dirty="0"/>
              <a:t>Figure 5. </a:t>
            </a:r>
            <a:r>
              <a:rPr lang="en-US" sz="1800" b="1" u="sng" dirty="0"/>
              <a:t>Nailing of feet</a:t>
            </a:r>
            <a:r>
              <a:rPr lang="en-US" sz="1800" b="1" dirty="0"/>
              <a:t>. Left, Position of feet atop one another and against </a:t>
            </a:r>
            <a:r>
              <a:rPr lang="en-US" sz="1800" b="1" dirty="0" err="1"/>
              <a:t>stipes</a:t>
            </a:r>
            <a:r>
              <a:rPr lang="en-US" sz="1800" b="1" dirty="0"/>
              <a:t>. Upper right, Location of nail in second intermetatarsal space. Lower right, Cross section of foot, at plane indicated at left, showing path of nail. </a:t>
            </a:r>
            <a:endParaRPr lang="en-US" sz="1800" dirty="0"/>
          </a:p>
        </p:txBody>
      </p:sp>
      <p:pic>
        <p:nvPicPr>
          <p:cNvPr id="8194" name="Picture 2" descr="feet1.jpg (47695 bytes)"/>
          <p:cNvPicPr>
            <a:picLocks noChangeAspect="1" noChangeArrowheads="1"/>
          </p:cNvPicPr>
          <p:nvPr/>
        </p:nvPicPr>
        <p:blipFill>
          <a:blip r:embed="rId2" cstate="print"/>
          <a:srcRect/>
          <a:stretch>
            <a:fillRect/>
          </a:stretch>
        </p:blipFill>
        <p:spPr bwMode="auto">
          <a:xfrm>
            <a:off x="662226" y="52035"/>
            <a:ext cx="7863840" cy="5525386"/>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Respiration1.jpg (102919 bytes)"/>
          <p:cNvPicPr>
            <a:picLocks noChangeAspect="1" noChangeArrowheads="1"/>
          </p:cNvPicPr>
          <p:nvPr/>
        </p:nvPicPr>
        <p:blipFill>
          <a:blip r:embed="rId2" cstate="print"/>
          <a:srcRect/>
          <a:stretch>
            <a:fillRect/>
          </a:stretch>
        </p:blipFill>
        <p:spPr bwMode="auto">
          <a:xfrm>
            <a:off x="197967" y="-1"/>
            <a:ext cx="8778240" cy="4894064"/>
          </a:xfrm>
          <a:prstGeom prst="rect">
            <a:avLst/>
          </a:prstGeom>
          <a:noFill/>
        </p:spPr>
      </p:pic>
      <p:sp>
        <p:nvSpPr>
          <p:cNvPr id="5" name="Rectangle 4"/>
          <p:cNvSpPr/>
          <p:nvPr/>
        </p:nvSpPr>
        <p:spPr>
          <a:xfrm>
            <a:off x="405360" y="4715757"/>
            <a:ext cx="8342720" cy="2107525"/>
          </a:xfrm>
          <a:prstGeom prst="rect">
            <a:avLst/>
          </a:prstGeom>
          <a:solidFill>
            <a:schemeClr val="bg1"/>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strike="noStrike" kern="1200" cap="none" spc="0" normalizeH="0" baseline="0" noProof="0" dirty="0">
                <a:ln>
                  <a:noFill/>
                </a:ln>
                <a:solidFill>
                  <a:prstClr val="black"/>
                </a:solidFill>
                <a:effectLst/>
                <a:uLnTx/>
                <a:uFillTx/>
                <a:latin typeface="Lucida Sans Unicode"/>
                <a:ea typeface="+mn-ea"/>
                <a:cs typeface="+mn-cs"/>
              </a:rPr>
              <a:t>Figure 6. </a:t>
            </a:r>
            <a:r>
              <a:rPr kumimoji="0" lang="en-US" sz="1800" b="1" i="0" u="sng" strike="noStrike" kern="1200" cap="none" spc="0" normalizeH="0" baseline="0" noProof="0" dirty="0">
                <a:ln>
                  <a:noFill/>
                </a:ln>
                <a:solidFill>
                  <a:prstClr val="black"/>
                </a:solidFill>
                <a:effectLst/>
                <a:uLnTx/>
                <a:uFillTx/>
                <a:latin typeface="Lucida Sans Unicode"/>
                <a:ea typeface="+mn-ea"/>
                <a:cs typeface="+mn-cs"/>
              </a:rPr>
              <a:t>Respirations during crucifixion.</a:t>
            </a:r>
            <a:r>
              <a:rPr kumimoji="0" lang="en-US" sz="1800" b="1" i="0" u="none" strike="noStrike" kern="1200" cap="none" spc="0" normalizeH="0" baseline="0" noProof="0" dirty="0">
                <a:ln>
                  <a:noFill/>
                </a:ln>
                <a:solidFill>
                  <a:prstClr val="black"/>
                </a:solidFill>
                <a:effectLst/>
                <a:uLnTx/>
                <a:uFillTx/>
                <a:latin typeface="Lucida Sans Unicode"/>
                <a:ea typeface="+mn-ea"/>
                <a:cs typeface="+mn-cs"/>
              </a:rPr>
              <a:t> Left, Inhalation. With elbows extended and shoulders abducted, respiratory muscles of inhalation are passively stretched and thorax is expanded. Right, Exhalation. With elbows flexed and shoulders adducted and with weight of body on nailed feet, exhalation is accomplished as active, rather than passive, process. Breaking legs below knees would place burden of exhalation on shoulder and arm muscles alone and soon would result in exhaustion asphyxia.</a:t>
            </a:r>
            <a:r>
              <a:rPr lang="en-US" dirty="0">
                <a:solidFill>
                  <a:prstClr val="black"/>
                </a:solidFill>
                <a:latin typeface="Lucida Sans Unicode"/>
              </a:rPr>
              <a:t> </a:t>
            </a:r>
            <a:endParaRPr kumimoji="0" lang="en-US" sz="1800" b="0" i="0" u="none" strike="noStrike" kern="1200" cap="none" spc="0" normalizeH="0" baseline="0" noProof="0" dirty="0">
              <a:ln>
                <a:noFill/>
              </a:ln>
              <a:solidFill>
                <a:prstClr val="black"/>
              </a:solidFill>
              <a:effectLst/>
              <a:uLnTx/>
              <a:uFillTx/>
              <a:latin typeface="Lucida Sans Unicode"/>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89A1C-D67E-4273-869A-9E8AB1105E61}"/>
              </a:ext>
            </a:extLst>
          </p:cNvPr>
          <p:cNvSpPr>
            <a:spLocks noGrp="1"/>
          </p:cNvSpPr>
          <p:nvPr>
            <p:ph type="title"/>
          </p:nvPr>
        </p:nvSpPr>
        <p:spPr>
          <a:xfrm>
            <a:off x="781050" y="53096"/>
            <a:ext cx="7581899" cy="1311128"/>
          </a:xfrm>
        </p:spPr>
        <p:txBody>
          <a:bodyPr>
            <a:spAutoFit/>
          </a:bodyPr>
          <a:lstStyle/>
          <a:p>
            <a:r>
              <a:rPr lang="en-US" sz="3200" dirty="0"/>
              <a:t>What Thirty Pieces of Silver Could </a:t>
            </a:r>
            <a:r>
              <a:rPr lang="en-US" sz="3600" b="1" dirty="0">
                <a:effectLst>
                  <a:outerShdw blurRad="38100" dist="38100" dir="2700000" algn="tl">
                    <a:srgbClr val="000000">
                      <a:alpha val="43137"/>
                    </a:srgbClr>
                  </a:outerShdw>
                </a:effectLst>
              </a:rPr>
              <a:t>NOT</a:t>
            </a:r>
            <a:r>
              <a:rPr lang="en-US" sz="2800" dirty="0"/>
              <a:t> </a:t>
            </a:r>
            <a:r>
              <a:rPr lang="en-US" sz="3200" dirty="0"/>
              <a:t>Buy </a:t>
            </a:r>
            <a:r>
              <a:rPr lang="en-US" sz="3300" dirty="0"/>
              <a:t>…</a:t>
            </a:r>
          </a:p>
        </p:txBody>
      </p:sp>
      <p:sp>
        <p:nvSpPr>
          <p:cNvPr id="3" name="Content Placeholder 2">
            <a:extLst>
              <a:ext uri="{FF2B5EF4-FFF2-40B4-BE49-F238E27FC236}">
                <a16:creationId xmlns:a16="http://schemas.microsoft.com/office/drawing/2014/main" id="{5D350BFF-6765-4ED8-9827-F2B4EC834259}"/>
              </a:ext>
            </a:extLst>
          </p:cNvPr>
          <p:cNvSpPr>
            <a:spLocks noGrp="1"/>
          </p:cNvSpPr>
          <p:nvPr>
            <p:ph idx="1"/>
          </p:nvPr>
        </p:nvSpPr>
        <p:spPr>
          <a:xfrm>
            <a:off x="84842" y="1599220"/>
            <a:ext cx="8983744" cy="5016758"/>
          </a:xfrm>
        </p:spPr>
        <p:txBody>
          <a:bodyPr wrap="square">
            <a:spAutoFit/>
          </a:bodyPr>
          <a:lstStyle/>
          <a:p>
            <a:pPr marL="514350" indent="-514350">
              <a:spcBef>
                <a:spcPts val="0"/>
              </a:spcBef>
              <a:buFont typeface="+mj-lt"/>
              <a:buAutoNum type="arabicPeriod" startAt="2"/>
            </a:pPr>
            <a:r>
              <a:rPr lang="en-US" sz="3400" dirty="0"/>
              <a:t>Thirty pieces of silver could not buy concern for Judas’ soul from the leaders of the Jews.</a:t>
            </a:r>
          </a:p>
          <a:p>
            <a:pPr lvl="1">
              <a:spcBef>
                <a:spcPts val="0"/>
              </a:spcBef>
            </a:pPr>
            <a:r>
              <a:rPr lang="en-US" sz="2800" dirty="0"/>
              <a:t>When Judas returned with his money and said, </a:t>
            </a:r>
            <a:r>
              <a:rPr lang="en-US" sz="2800" i="1" dirty="0"/>
              <a:t>“</a:t>
            </a:r>
            <a:r>
              <a:rPr lang="en-US" sz="2800" i="1" u="sng" dirty="0"/>
              <a:t>I have betrayed innocent blood</a:t>
            </a:r>
            <a:r>
              <a:rPr lang="en-US" sz="2800" i="1" dirty="0"/>
              <a:t>,” </a:t>
            </a:r>
            <a:r>
              <a:rPr lang="en-US" sz="2800" dirty="0"/>
              <a:t>the Jewish leaders said, </a:t>
            </a:r>
            <a:r>
              <a:rPr lang="en-US" sz="2800" i="1" dirty="0"/>
              <a:t>“What is that to us? See thou to it.”</a:t>
            </a:r>
            <a:r>
              <a:rPr lang="en-US" sz="2800" dirty="0"/>
              <a:t> </a:t>
            </a:r>
            <a:r>
              <a:rPr lang="en-US" sz="2800" b="1" dirty="0"/>
              <a:t>Matthew 27:4</a:t>
            </a:r>
          </a:p>
          <a:p>
            <a:pPr lvl="1">
              <a:spcBef>
                <a:spcPts val="0"/>
              </a:spcBef>
            </a:pPr>
            <a:r>
              <a:rPr lang="en-US" sz="2800" dirty="0"/>
              <a:t>Sin always promises more than it can deliver. It promises liberty, but brings bondage. </a:t>
            </a:r>
            <a:r>
              <a:rPr lang="en-US" sz="2800" b="1" dirty="0"/>
              <a:t>2 Peter 2:18-19</a:t>
            </a:r>
          </a:p>
          <a:p>
            <a:pPr lvl="2">
              <a:spcBef>
                <a:spcPts val="0"/>
              </a:spcBef>
            </a:pPr>
            <a:r>
              <a:rPr lang="en-US" sz="2800" dirty="0"/>
              <a:t>Adam and Eve. Genesis 3</a:t>
            </a:r>
          </a:p>
          <a:p>
            <a:pPr lvl="2">
              <a:spcBef>
                <a:spcPts val="0"/>
              </a:spcBef>
            </a:pPr>
            <a:r>
              <a:rPr lang="en-US" sz="2800" dirty="0"/>
              <a:t>Achan. Joshua 6-7</a:t>
            </a:r>
          </a:p>
          <a:p>
            <a:pPr lvl="2">
              <a:spcBef>
                <a:spcPts val="0"/>
              </a:spcBef>
            </a:pPr>
            <a:r>
              <a:rPr lang="en-US" sz="2800" dirty="0"/>
              <a:t>King Saul. 1 Samuel 13-15</a:t>
            </a:r>
          </a:p>
          <a:p>
            <a:pPr lvl="2">
              <a:spcBef>
                <a:spcPts val="0"/>
              </a:spcBef>
            </a:pPr>
            <a:r>
              <a:rPr lang="en-US" sz="2800" dirty="0"/>
              <a:t>King David. 2 Samuel 11-12</a:t>
            </a:r>
          </a:p>
        </p:txBody>
      </p:sp>
    </p:spTree>
    <p:extLst>
      <p:ext uri="{BB962C8B-B14F-4D97-AF65-F5344CB8AC3E}">
        <p14:creationId xmlns:p14="http://schemas.microsoft.com/office/powerpoint/2010/main" val="3361922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par>
                                <p:cTn id="25" presetID="2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89A1C-D67E-4273-869A-9E8AB1105E61}"/>
              </a:ext>
            </a:extLst>
          </p:cNvPr>
          <p:cNvSpPr>
            <a:spLocks noGrp="1"/>
          </p:cNvSpPr>
          <p:nvPr>
            <p:ph type="title"/>
          </p:nvPr>
        </p:nvSpPr>
        <p:spPr>
          <a:xfrm>
            <a:off x="781050" y="53096"/>
            <a:ext cx="7581899" cy="1311128"/>
          </a:xfrm>
        </p:spPr>
        <p:txBody>
          <a:bodyPr>
            <a:spAutoFit/>
          </a:bodyPr>
          <a:lstStyle/>
          <a:p>
            <a:r>
              <a:rPr lang="en-US" sz="3200" dirty="0"/>
              <a:t>What Thirty Pieces of Silver Could </a:t>
            </a:r>
            <a:r>
              <a:rPr lang="en-US" sz="3600" b="1" dirty="0">
                <a:effectLst>
                  <a:outerShdw blurRad="38100" dist="38100" dir="2700000" algn="tl">
                    <a:srgbClr val="000000">
                      <a:alpha val="43137"/>
                    </a:srgbClr>
                  </a:outerShdw>
                </a:effectLst>
              </a:rPr>
              <a:t>NOT</a:t>
            </a:r>
            <a:r>
              <a:rPr lang="en-US" sz="2800" dirty="0"/>
              <a:t> </a:t>
            </a:r>
            <a:r>
              <a:rPr lang="en-US" sz="3200" dirty="0"/>
              <a:t>Buy </a:t>
            </a:r>
            <a:r>
              <a:rPr lang="en-US" sz="3300" dirty="0"/>
              <a:t>…</a:t>
            </a:r>
          </a:p>
        </p:txBody>
      </p:sp>
      <p:sp>
        <p:nvSpPr>
          <p:cNvPr id="3" name="Content Placeholder 2">
            <a:extLst>
              <a:ext uri="{FF2B5EF4-FFF2-40B4-BE49-F238E27FC236}">
                <a16:creationId xmlns:a16="http://schemas.microsoft.com/office/drawing/2014/main" id="{5D350BFF-6765-4ED8-9827-F2B4EC834259}"/>
              </a:ext>
            </a:extLst>
          </p:cNvPr>
          <p:cNvSpPr>
            <a:spLocks noGrp="1"/>
          </p:cNvSpPr>
          <p:nvPr>
            <p:ph idx="1"/>
          </p:nvPr>
        </p:nvSpPr>
        <p:spPr>
          <a:xfrm>
            <a:off x="342900" y="1504950"/>
            <a:ext cx="8543925" cy="4201150"/>
          </a:xfrm>
        </p:spPr>
        <p:txBody>
          <a:bodyPr>
            <a:spAutoFit/>
          </a:bodyPr>
          <a:lstStyle/>
          <a:p>
            <a:pPr marL="514350" indent="-514350">
              <a:buFont typeface="+mj-lt"/>
              <a:buAutoNum type="arabicPeriod" startAt="3"/>
            </a:pPr>
            <a:r>
              <a:rPr lang="en-US" sz="3200" dirty="0"/>
              <a:t>Thirty pieces of silver could not buy a clear conscience. </a:t>
            </a:r>
            <a:r>
              <a:rPr lang="en-US" sz="3200" b="1" dirty="0"/>
              <a:t>Matthew 27:3-5</a:t>
            </a:r>
          </a:p>
          <a:p>
            <a:pPr lvl="1"/>
            <a:r>
              <a:rPr lang="en-US" sz="2800" dirty="0"/>
              <a:t>Only the gospel of peace can give one the peace that passes all understanding. </a:t>
            </a:r>
            <a:r>
              <a:rPr lang="en-US" sz="2800" b="1" dirty="0"/>
              <a:t>Philippians 4:7; Acts 9:6-9; 1 Peter 3:21</a:t>
            </a:r>
          </a:p>
          <a:p>
            <a:pPr marL="0" indent="0">
              <a:buNone/>
            </a:pPr>
            <a:endParaRPr lang="en-US" sz="3000" b="1" dirty="0"/>
          </a:p>
          <a:p>
            <a:pPr marL="514350" indent="-514350">
              <a:buFont typeface="+mj-lt"/>
              <a:buAutoNum type="arabicPeriod" startAt="4"/>
            </a:pPr>
            <a:r>
              <a:rPr lang="en-US" sz="3200" dirty="0"/>
              <a:t>Thirty pieces of silver could not redeem Judas from hell. </a:t>
            </a:r>
            <a:r>
              <a:rPr lang="en-US" sz="3200" b="1" dirty="0"/>
              <a:t>John 17:12; Matthew 26:24</a:t>
            </a:r>
          </a:p>
        </p:txBody>
      </p:sp>
    </p:spTree>
    <p:extLst>
      <p:ext uri="{BB962C8B-B14F-4D97-AF65-F5344CB8AC3E}">
        <p14:creationId xmlns:p14="http://schemas.microsoft.com/office/powerpoint/2010/main" val="3188525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89A1C-D67E-4273-869A-9E8AB1105E61}"/>
              </a:ext>
            </a:extLst>
          </p:cNvPr>
          <p:cNvSpPr>
            <a:spLocks noGrp="1"/>
          </p:cNvSpPr>
          <p:nvPr>
            <p:ph type="title"/>
          </p:nvPr>
        </p:nvSpPr>
        <p:spPr>
          <a:xfrm>
            <a:off x="819150" y="200025"/>
            <a:ext cx="7419975" cy="1188720"/>
          </a:xfrm>
        </p:spPr>
        <p:txBody>
          <a:bodyPr>
            <a:spAutoFit/>
          </a:bodyPr>
          <a:lstStyle/>
          <a:p>
            <a:r>
              <a:rPr lang="en-US" sz="2800" dirty="0"/>
              <a:t>What Thirty Pieces of Silver Could </a:t>
            </a:r>
            <a:r>
              <a:rPr lang="en-US" sz="3200" b="1" dirty="0">
                <a:effectLst>
                  <a:outerShdw blurRad="38100" dist="38100" dir="2700000" algn="tl">
                    <a:srgbClr val="000000">
                      <a:alpha val="43137"/>
                    </a:srgbClr>
                  </a:outerShdw>
                </a:effectLst>
              </a:rPr>
              <a:t>NOT</a:t>
            </a:r>
            <a:r>
              <a:rPr lang="en-US" sz="2400" dirty="0"/>
              <a:t> </a:t>
            </a:r>
            <a:r>
              <a:rPr lang="en-US" sz="2800" dirty="0"/>
              <a:t>Buy </a:t>
            </a:r>
            <a:r>
              <a:rPr lang="en-US" sz="3200" dirty="0"/>
              <a:t>…</a:t>
            </a:r>
            <a:endParaRPr lang="en-US" sz="2800" dirty="0"/>
          </a:p>
        </p:txBody>
      </p:sp>
      <p:sp>
        <p:nvSpPr>
          <p:cNvPr id="3" name="Content Placeholder 2">
            <a:extLst>
              <a:ext uri="{FF2B5EF4-FFF2-40B4-BE49-F238E27FC236}">
                <a16:creationId xmlns:a16="http://schemas.microsoft.com/office/drawing/2014/main" id="{5D350BFF-6765-4ED8-9827-F2B4EC834259}"/>
              </a:ext>
            </a:extLst>
          </p:cNvPr>
          <p:cNvSpPr>
            <a:spLocks noGrp="1"/>
          </p:cNvSpPr>
          <p:nvPr>
            <p:ph idx="1"/>
          </p:nvPr>
        </p:nvSpPr>
        <p:spPr>
          <a:xfrm>
            <a:off x="342900" y="1504950"/>
            <a:ext cx="8543925" cy="4478149"/>
          </a:xfrm>
        </p:spPr>
        <p:txBody>
          <a:bodyPr>
            <a:spAutoFit/>
          </a:bodyPr>
          <a:lstStyle/>
          <a:p>
            <a:pPr marL="0" indent="0">
              <a:buNone/>
            </a:pPr>
            <a:r>
              <a:rPr lang="en-US" sz="3200" dirty="0"/>
              <a:t>Conclusion:</a:t>
            </a:r>
          </a:p>
          <a:p>
            <a:pPr marL="574675" indent="-574675">
              <a:buNone/>
            </a:pPr>
            <a:r>
              <a:rPr lang="en-US" sz="3200" dirty="0"/>
              <a:t>A.	There are some things that thirty pieces of silver cannot buy.</a:t>
            </a:r>
          </a:p>
          <a:p>
            <a:pPr marL="574675" indent="-574675">
              <a:buNone/>
            </a:pPr>
            <a:r>
              <a:rPr lang="en-US" sz="3200" dirty="0"/>
              <a:t>B.	Neither could </a:t>
            </a:r>
            <a:r>
              <a:rPr lang="en-US" sz="3600" b="1" dirty="0"/>
              <a:t>thirty</a:t>
            </a:r>
            <a:r>
              <a:rPr lang="en-US" sz="3200" dirty="0"/>
              <a:t> </a:t>
            </a:r>
            <a:r>
              <a:rPr lang="en-US" sz="3600" b="1" dirty="0"/>
              <a:t>thousand</a:t>
            </a:r>
            <a:r>
              <a:rPr lang="en-US" sz="3200" dirty="0"/>
              <a:t> pieces of silver have bought what these thirty pieces of silver could not buy.</a:t>
            </a:r>
          </a:p>
          <a:p>
            <a:pPr marL="574675" indent="-574675">
              <a:buNone/>
            </a:pPr>
            <a:r>
              <a:rPr lang="en-US" sz="3200" dirty="0"/>
              <a:t>C.	May we learn the lessons from the sin of Judas that we not fall into similar condemnation.</a:t>
            </a:r>
          </a:p>
        </p:txBody>
      </p:sp>
    </p:spTree>
    <p:extLst>
      <p:ext uri="{BB962C8B-B14F-4D97-AF65-F5344CB8AC3E}">
        <p14:creationId xmlns:p14="http://schemas.microsoft.com/office/powerpoint/2010/main" val="250563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89A1C-D67E-4273-869A-9E8AB1105E61}"/>
              </a:ext>
            </a:extLst>
          </p:cNvPr>
          <p:cNvSpPr>
            <a:spLocks noGrp="1"/>
          </p:cNvSpPr>
          <p:nvPr>
            <p:ph type="title"/>
          </p:nvPr>
        </p:nvSpPr>
        <p:spPr>
          <a:xfrm>
            <a:off x="1603122" y="467862"/>
            <a:ext cx="5937755" cy="867930"/>
          </a:xfrm>
        </p:spPr>
        <p:txBody>
          <a:bodyPr>
            <a:spAutoFit/>
          </a:bodyPr>
          <a:lstStyle/>
          <a:p>
            <a:r>
              <a:rPr lang="en-US" sz="3600" dirty="0"/>
              <a:t>Background</a:t>
            </a:r>
          </a:p>
        </p:txBody>
      </p:sp>
      <p:sp>
        <p:nvSpPr>
          <p:cNvPr id="3" name="Content Placeholder 2">
            <a:extLst>
              <a:ext uri="{FF2B5EF4-FFF2-40B4-BE49-F238E27FC236}">
                <a16:creationId xmlns:a16="http://schemas.microsoft.com/office/drawing/2014/main" id="{5D350BFF-6765-4ED8-9827-F2B4EC834259}"/>
              </a:ext>
            </a:extLst>
          </p:cNvPr>
          <p:cNvSpPr>
            <a:spLocks noGrp="1"/>
          </p:cNvSpPr>
          <p:nvPr>
            <p:ph idx="1"/>
          </p:nvPr>
        </p:nvSpPr>
        <p:spPr>
          <a:xfrm>
            <a:off x="65989" y="1657252"/>
            <a:ext cx="8993170" cy="4955203"/>
          </a:xfrm>
        </p:spPr>
        <p:txBody>
          <a:bodyPr wrap="square">
            <a:spAutoFit/>
          </a:bodyPr>
          <a:lstStyle/>
          <a:p>
            <a:pPr>
              <a:spcBef>
                <a:spcPts val="0"/>
              </a:spcBef>
            </a:pPr>
            <a:r>
              <a:rPr lang="en-US" sz="2800" b="1" dirty="0"/>
              <a:t>Who Was Judas?</a:t>
            </a:r>
          </a:p>
          <a:p>
            <a:pPr lvl="1">
              <a:spcBef>
                <a:spcPts val="0"/>
              </a:spcBef>
            </a:pPr>
            <a:r>
              <a:rPr lang="en-US" sz="2400" dirty="0"/>
              <a:t>Judas was one of the twelve selected.</a:t>
            </a:r>
          </a:p>
          <a:p>
            <a:pPr lvl="1">
              <a:spcBef>
                <a:spcPts val="0"/>
              </a:spcBef>
            </a:pPr>
            <a:r>
              <a:rPr lang="en-US" sz="2400" dirty="0"/>
              <a:t> As an apostle, he walked with Jesus every day during His earthly ministry.</a:t>
            </a:r>
          </a:p>
          <a:p>
            <a:pPr lvl="1">
              <a:spcBef>
                <a:spcPts val="0"/>
              </a:spcBef>
            </a:pPr>
            <a:r>
              <a:rPr lang="en-US" sz="2400" dirty="0"/>
              <a:t>He heard Jesus’ teaching about God, witnessed the miracles He performed, and saw the character of the only perfect man ever to have lived.</a:t>
            </a:r>
          </a:p>
          <a:p>
            <a:pPr lvl="1">
              <a:spcBef>
                <a:spcPts val="0"/>
              </a:spcBef>
            </a:pPr>
            <a:r>
              <a:rPr lang="en-US" sz="2400" dirty="0"/>
              <a:t>He saw the glory of God incarnate. </a:t>
            </a:r>
            <a:r>
              <a:rPr lang="en-US" sz="2400" b="1" dirty="0"/>
              <a:t>John 1:14; 14:9</a:t>
            </a:r>
          </a:p>
          <a:p>
            <a:pPr lvl="1">
              <a:spcBef>
                <a:spcPts val="0"/>
              </a:spcBef>
            </a:pPr>
            <a:r>
              <a:rPr lang="en-US" sz="2400" dirty="0"/>
              <a:t>Judas had broken God’s law. </a:t>
            </a:r>
            <a:r>
              <a:rPr lang="en-US" sz="2400" b="1" dirty="0"/>
              <a:t>Exodus 23:7</a:t>
            </a:r>
            <a:r>
              <a:rPr lang="en-US" sz="2400" dirty="0"/>
              <a:t>, </a:t>
            </a:r>
            <a:r>
              <a:rPr lang="en-US" sz="2400" i="1" dirty="0"/>
              <a:t>“Keep thee far from a false matter; and the innocent and righteous slay thou not”</a:t>
            </a:r>
          </a:p>
          <a:p>
            <a:pPr lvl="1">
              <a:spcBef>
                <a:spcPts val="0"/>
              </a:spcBef>
            </a:pPr>
            <a:r>
              <a:rPr lang="en-US" sz="2400" dirty="0"/>
              <a:t>Judas was a devil. </a:t>
            </a:r>
            <a:r>
              <a:rPr lang="en-US" sz="2400" b="1" dirty="0"/>
              <a:t>John 6:70-71</a:t>
            </a:r>
          </a:p>
          <a:p>
            <a:pPr lvl="1">
              <a:spcBef>
                <a:spcPts val="0"/>
              </a:spcBef>
            </a:pPr>
            <a:r>
              <a:rPr lang="en-US" sz="2400" dirty="0"/>
              <a:t>Judas was a thief. </a:t>
            </a:r>
            <a:r>
              <a:rPr lang="en-US" sz="2400" b="1" dirty="0"/>
              <a:t>John 12:6</a:t>
            </a:r>
          </a:p>
          <a:p>
            <a:pPr lvl="1">
              <a:spcBef>
                <a:spcPts val="0"/>
              </a:spcBef>
            </a:pPr>
            <a:r>
              <a:rPr lang="en-US" sz="2400" dirty="0"/>
              <a:t>Satan entered his heart. </a:t>
            </a:r>
            <a:r>
              <a:rPr lang="en-US" sz="2400" b="1" dirty="0"/>
              <a:t>Luke 22:3; John 13:2</a:t>
            </a:r>
          </a:p>
        </p:txBody>
      </p:sp>
    </p:spTree>
    <p:extLst>
      <p:ext uri="{BB962C8B-B14F-4D97-AF65-F5344CB8AC3E}">
        <p14:creationId xmlns:p14="http://schemas.microsoft.com/office/powerpoint/2010/main" val="351389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89A1C-D67E-4273-869A-9E8AB1105E61}"/>
              </a:ext>
            </a:extLst>
          </p:cNvPr>
          <p:cNvSpPr>
            <a:spLocks noGrp="1"/>
          </p:cNvSpPr>
          <p:nvPr>
            <p:ph type="title"/>
          </p:nvPr>
        </p:nvSpPr>
        <p:spPr>
          <a:xfrm>
            <a:off x="1603122" y="360420"/>
            <a:ext cx="5937755" cy="867930"/>
          </a:xfrm>
        </p:spPr>
        <p:txBody>
          <a:bodyPr>
            <a:spAutoFit/>
          </a:bodyPr>
          <a:lstStyle/>
          <a:p>
            <a:r>
              <a:rPr lang="en-US" sz="3600" dirty="0"/>
              <a:t>Background</a:t>
            </a:r>
            <a:endParaRPr lang="en-US" dirty="0"/>
          </a:p>
        </p:txBody>
      </p:sp>
      <p:sp>
        <p:nvSpPr>
          <p:cNvPr id="3" name="Content Placeholder 2">
            <a:extLst>
              <a:ext uri="{FF2B5EF4-FFF2-40B4-BE49-F238E27FC236}">
                <a16:creationId xmlns:a16="http://schemas.microsoft.com/office/drawing/2014/main" id="{5D350BFF-6765-4ED8-9827-F2B4EC834259}"/>
              </a:ext>
            </a:extLst>
          </p:cNvPr>
          <p:cNvSpPr>
            <a:spLocks noGrp="1"/>
          </p:cNvSpPr>
          <p:nvPr>
            <p:ph idx="1"/>
          </p:nvPr>
        </p:nvSpPr>
        <p:spPr>
          <a:xfrm>
            <a:off x="342900" y="1504950"/>
            <a:ext cx="8620125" cy="3795911"/>
          </a:xfrm>
        </p:spPr>
        <p:txBody>
          <a:bodyPr>
            <a:spAutoFit/>
          </a:bodyPr>
          <a:lstStyle/>
          <a:p>
            <a:r>
              <a:rPr lang="en-US" sz="3200" dirty="0"/>
              <a:t>Context? </a:t>
            </a:r>
            <a:r>
              <a:rPr lang="en-US" sz="3200" b="1" dirty="0"/>
              <a:t>Matthew 26:6-13, Mark 14:3-9, </a:t>
            </a:r>
            <a:br>
              <a:rPr lang="en-US" sz="3200" dirty="0"/>
            </a:br>
            <a:r>
              <a:rPr lang="en-US" sz="3200" dirty="0"/>
              <a:t>and </a:t>
            </a:r>
            <a:r>
              <a:rPr lang="en-US" sz="3200" b="1" dirty="0"/>
              <a:t>John 12:2-8</a:t>
            </a:r>
          </a:p>
          <a:p>
            <a:r>
              <a:rPr lang="en-US" sz="3200" dirty="0"/>
              <a:t>Jesus went to supper at the home of a leper named Simon in Bethany. Lazarus, </a:t>
            </a:r>
            <a:r>
              <a:rPr lang="en-US" sz="3200" i="1" dirty="0"/>
              <a:t>“whom Jesus raised from the dead,”</a:t>
            </a:r>
            <a:r>
              <a:rPr lang="en-US" sz="3200" dirty="0"/>
              <a:t> was there with his sisters.</a:t>
            </a:r>
          </a:p>
          <a:p>
            <a:r>
              <a:rPr lang="en-US" sz="3200" dirty="0"/>
              <a:t>Martha served the meal and Mary </a:t>
            </a:r>
            <a:r>
              <a:rPr lang="en-US" sz="3200" i="1" dirty="0"/>
              <a:t>“anointed the feet of Jesus, and wiped his feet with her hair.”</a:t>
            </a:r>
          </a:p>
        </p:txBody>
      </p:sp>
    </p:spTree>
    <p:extLst>
      <p:ext uri="{BB962C8B-B14F-4D97-AF65-F5344CB8AC3E}">
        <p14:creationId xmlns:p14="http://schemas.microsoft.com/office/powerpoint/2010/main" val="117422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89A1C-D67E-4273-869A-9E8AB1105E61}"/>
              </a:ext>
            </a:extLst>
          </p:cNvPr>
          <p:cNvSpPr>
            <a:spLocks noGrp="1"/>
          </p:cNvSpPr>
          <p:nvPr>
            <p:ph type="title"/>
          </p:nvPr>
        </p:nvSpPr>
        <p:spPr>
          <a:xfrm>
            <a:off x="1603122" y="360420"/>
            <a:ext cx="5937755" cy="867930"/>
          </a:xfrm>
        </p:spPr>
        <p:txBody>
          <a:bodyPr>
            <a:spAutoFit/>
          </a:bodyPr>
          <a:lstStyle/>
          <a:p>
            <a:r>
              <a:rPr lang="en-US" sz="3600" dirty="0"/>
              <a:t>Background</a:t>
            </a:r>
          </a:p>
        </p:txBody>
      </p:sp>
      <p:sp>
        <p:nvSpPr>
          <p:cNvPr id="3" name="Content Placeholder 2">
            <a:extLst>
              <a:ext uri="{FF2B5EF4-FFF2-40B4-BE49-F238E27FC236}">
                <a16:creationId xmlns:a16="http://schemas.microsoft.com/office/drawing/2014/main" id="{5D350BFF-6765-4ED8-9827-F2B4EC834259}"/>
              </a:ext>
            </a:extLst>
          </p:cNvPr>
          <p:cNvSpPr>
            <a:spLocks noGrp="1"/>
          </p:cNvSpPr>
          <p:nvPr>
            <p:ph idx="1"/>
          </p:nvPr>
        </p:nvSpPr>
        <p:spPr>
          <a:xfrm>
            <a:off x="65988" y="1431400"/>
            <a:ext cx="9002597" cy="5386090"/>
          </a:xfrm>
        </p:spPr>
        <p:txBody>
          <a:bodyPr wrap="square">
            <a:spAutoFit/>
          </a:bodyPr>
          <a:lstStyle/>
          <a:p>
            <a:pPr>
              <a:spcBef>
                <a:spcPts val="0"/>
              </a:spcBef>
            </a:pPr>
            <a:r>
              <a:rPr lang="en-US" sz="2400" dirty="0"/>
              <a:t>Judas Iscariot objected to what he considered wasted, valuable ointment which could have been sold for three hundred pence.</a:t>
            </a:r>
            <a:br>
              <a:rPr lang="en-US" sz="2400" dirty="0"/>
            </a:br>
            <a:r>
              <a:rPr lang="en-US" sz="2400" b="1" dirty="0"/>
              <a:t>John 12:4</a:t>
            </a:r>
            <a:endParaRPr lang="en-US" sz="2400" dirty="0"/>
          </a:p>
          <a:p>
            <a:pPr lvl="1">
              <a:spcBef>
                <a:spcPts val="0"/>
              </a:spcBef>
            </a:pPr>
            <a:r>
              <a:rPr lang="en-US" sz="2400" dirty="0"/>
              <a:t>His objection was because he was a thief. </a:t>
            </a:r>
            <a:r>
              <a:rPr lang="en-US" sz="2400" b="1" dirty="0"/>
              <a:t>John 12:5-6</a:t>
            </a:r>
          </a:p>
          <a:p>
            <a:pPr lvl="1">
              <a:spcBef>
                <a:spcPts val="0"/>
              </a:spcBef>
            </a:pPr>
            <a:r>
              <a:rPr lang="en-US" sz="2400" dirty="0"/>
              <a:t>He was covetous. Jesus rebuked Judas, </a:t>
            </a:r>
            <a:r>
              <a:rPr lang="en-US" sz="2400" i="1" dirty="0"/>
              <a:t>“Let her alone; why trouble ye her? she hath wrought a good work on me. For ye have the poor always with you, and whensoever ye will ye can do them good: but me ye have not always. She hath done what she could; she hath anointed my body beforehand for the burying. And verily I say unto you, Wheresoever the gospel shall be preached throughout the whole world, that also which this woman hath done shall be spoken of for a memorial of her.”</a:t>
            </a:r>
            <a:br>
              <a:rPr lang="en-US" sz="2400" i="1" dirty="0"/>
            </a:br>
            <a:r>
              <a:rPr lang="en-US" sz="2400" b="1" dirty="0"/>
              <a:t>Mark 14:6-9</a:t>
            </a:r>
          </a:p>
          <a:p>
            <a:pPr>
              <a:spcBef>
                <a:spcPts val="0"/>
              </a:spcBef>
            </a:pPr>
            <a:r>
              <a:rPr lang="en-US" sz="2400" dirty="0"/>
              <a:t>Judas asked the chief priests, </a:t>
            </a:r>
            <a:r>
              <a:rPr lang="en-US" sz="2400" i="1" dirty="0"/>
              <a:t>“What will ye give me, and I will deliver him unto you?”</a:t>
            </a:r>
            <a:r>
              <a:rPr lang="en-US" sz="2400" dirty="0"/>
              <a:t> </a:t>
            </a:r>
            <a:r>
              <a:rPr lang="en-US" sz="2400" b="1" dirty="0"/>
              <a:t>Matthew 26:15</a:t>
            </a:r>
          </a:p>
        </p:txBody>
      </p:sp>
    </p:spTree>
    <p:extLst>
      <p:ext uri="{BB962C8B-B14F-4D97-AF65-F5344CB8AC3E}">
        <p14:creationId xmlns:p14="http://schemas.microsoft.com/office/powerpoint/2010/main" val="2497507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89A1C-D67E-4273-869A-9E8AB1105E61}"/>
              </a:ext>
            </a:extLst>
          </p:cNvPr>
          <p:cNvSpPr>
            <a:spLocks noGrp="1"/>
          </p:cNvSpPr>
          <p:nvPr>
            <p:ph type="title"/>
          </p:nvPr>
        </p:nvSpPr>
        <p:spPr>
          <a:xfrm>
            <a:off x="785812" y="166521"/>
            <a:ext cx="7572375" cy="1255728"/>
          </a:xfrm>
        </p:spPr>
        <p:txBody>
          <a:bodyPr>
            <a:spAutoFit/>
          </a:bodyPr>
          <a:lstStyle/>
          <a:p>
            <a:r>
              <a:rPr lang="en-US" sz="3200" dirty="0"/>
              <a:t>What Thirty Pieces of Silver Could Buy …</a:t>
            </a:r>
          </a:p>
        </p:txBody>
      </p:sp>
      <p:sp>
        <p:nvSpPr>
          <p:cNvPr id="3" name="Content Placeholder 2">
            <a:extLst>
              <a:ext uri="{FF2B5EF4-FFF2-40B4-BE49-F238E27FC236}">
                <a16:creationId xmlns:a16="http://schemas.microsoft.com/office/drawing/2014/main" id="{5D350BFF-6765-4ED8-9827-F2B4EC834259}"/>
              </a:ext>
            </a:extLst>
          </p:cNvPr>
          <p:cNvSpPr>
            <a:spLocks noGrp="1"/>
          </p:cNvSpPr>
          <p:nvPr>
            <p:ph idx="1"/>
          </p:nvPr>
        </p:nvSpPr>
        <p:spPr>
          <a:xfrm>
            <a:off x="75414" y="1504950"/>
            <a:ext cx="8974318" cy="5324535"/>
          </a:xfrm>
        </p:spPr>
        <p:txBody>
          <a:bodyPr wrap="square">
            <a:spAutoFit/>
          </a:bodyPr>
          <a:lstStyle/>
          <a:p>
            <a:pPr marL="457200" indent="-457200">
              <a:spcBef>
                <a:spcPts val="0"/>
              </a:spcBef>
              <a:buFont typeface="+mj-lt"/>
              <a:buAutoNum type="arabicPeriod"/>
            </a:pPr>
            <a:r>
              <a:rPr lang="en-US" sz="2800" dirty="0"/>
              <a:t>Sufficient sum legislated by the law of Moses as payment for a slave who had been gored by an ox. </a:t>
            </a:r>
            <a:r>
              <a:rPr lang="en-US" sz="2800" b="1" dirty="0"/>
              <a:t>Exodus 21:32</a:t>
            </a:r>
          </a:p>
          <a:p>
            <a:pPr marL="457200" indent="-457200">
              <a:spcBef>
                <a:spcPts val="0"/>
              </a:spcBef>
              <a:buFont typeface="+mj-lt"/>
              <a:buAutoNum type="arabicPeriod"/>
            </a:pPr>
            <a:r>
              <a:rPr lang="en-US" sz="2800" dirty="0"/>
              <a:t>Sufficient to buy the betrayal of Jesus into their hands.</a:t>
            </a:r>
          </a:p>
          <a:p>
            <a:pPr marL="457200" indent="-457200">
              <a:spcBef>
                <a:spcPts val="0"/>
              </a:spcBef>
              <a:buFont typeface="+mj-lt"/>
              <a:buAutoNum type="arabicPeriod"/>
            </a:pPr>
            <a:r>
              <a:rPr lang="en-US" sz="2400" dirty="0"/>
              <a:t>cf. </a:t>
            </a:r>
            <a:r>
              <a:rPr lang="en-US" sz="2400" b="1" dirty="0"/>
              <a:t>Matthew 16:26</a:t>
            </a:r>
            <a:r>
              <a:rPr lang="en-US" sz="2400" dirty="0"/>
              <a:t>, </a:t>
            </a:r>
            <a:r>
              <a:rPr lang="en-US" sz="2400" i="1" dirty="0"/>
              <a:t>“Then said Jesus unto his disciples, If any man would come after me, let him deny himself, and take up his cross, and follow me. For whosoever would save his life shall lose it: and whosoever shall lose his life for my sake shall find it. For what shall a man be profited, if he shall gain the whole world, and forfeit his life? or what shall a man give in exchange for his life?”</a:t>
            </a:r>
          </a:p>
          <a:p>
            <a:pPr marL="457200" indent="-457200">
              <a:spcBef>
                <a:spcPts val="0"/>
              </a:spcBef>
              <a:buFont typeface="+mj-lt"/>
              <a:buAutoNum type="arabicPeriod"/>
            </a:pPr>
            <a:r>
              <a:rPr lang="en-US" sz="2800" dirty="0"/>
              <a:t>Sufficient to buy a field to bury strangers in. </a:t>
            </a:r>
            <a:br>
              <a:rPr lang="en-US" sz="2800" dirty="0"/>
            </a:br>
            <a:r>
              <a:rPr lang="en-US" sz="2800" b="1" dirty="0"/>
              <a:t>Matthew 27:6-8</a:t>
            </a:r>
            <a:br>
              <a:rPr lang="en-US" sz="2800" dirty="0"/>
            </a:br>
            <a:r>
              <a:rPr lang="en-US" sz="2800" dirty="0"/>
              <a:t>Potter’s field: “a public burial place for paupers, unknown persons, and criminals” </a:t>
            </a:r>
            <a:r>
              <a:rPr lang="en-US" sz="2000" dirty="0"/>
              <a:t>(Webster)</a:t>
            </a:r>
          </a:p>
        </p:txBody>
      </p:sp>
    </p:spTree>
    <p:extLst>
      <p:ext uri="{BB962C8B-B14F-4D97-AF65-F5344CB8AC3E}">
        <p14:creationId xmlns:p14="http://schemas.microsoft.com/office/powerpoint/2010/main" val="5071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89A1C-D67E-4273-869A-9E8AB1105E61}"/>
              </a:ext>
            </a:extLst>
          </p:cNvPr>
          <p:cNvSpPr>
            <a:spLocks noGrp="1"/>
          </p:cNvSpPr>
          <p:nvPr>
            <p:ph type="title"/>
          </p:nvPr>
        </p:nvSpPr>
        <p:spPr>
          <a:xfrm>
            <a:off x="781050" y="53096"/>
            <a:ext cx="7581899" cy="1311128"/>
          </a:xfrm>
        </p:spPr>
        <p:txBody>
          <a:bodyPr>
            <a:spAutoFit/>
          </a:bodyPr>
          <a:lstStyle/>
          <a:p>
            <a:r>
              <a:rPr lang="en-US" sz="3200" dirty="0"/>
              <a:t>What Thirty Pieces of Silver Could </a:t>
            </a:r>
            <a:r>
              <a:rPr lang="en-US" sz="3600" b="1" dirty="0">
                <a:effectLst>
                  <a:outerShdw blurRad="38100" dist="38100" dir="2700000" algn="tl">
                    <a:srgbClr val="000000">
                      <a:alpha val="43137"/>
                    </a:srgbClr>
                  </a:outerShdw>
                </a:effectLst>
              </a:rPr>
              <a:t>NOT</a:t>
            </a:r>
            <a:r>
              <a:rPr lang="en-US" sz="2800" dirty="0"/>
              <a:t> </a:t>
            </a:r>
            <a:r>
              <a:rPr lang="en-US" sz="3200" dirty="0"/>
              <a:t>Buy </a:t>
            </a:r>
            <a:r>
              <a:rPr lang="en-US" sz="3300" dirty="0"/>
              <a:t>…</a:t>
            </a:r>
          </a:p>
        </p:txBody>
      </p:sp>
      <p:sp>
        <p:nvSpPr>
          <p:cNvPr id="3" name="Content Placeholder 2">
            <a:extLst>
              <a:ext uri="{FF2B5EF4-FFF2-40B4-BE49-F238E27FC236}">
                <a16:creationId xmlns:a16="http://schemas.microsoft.com/office/drawing/2014/main" id="{5D350BFF-6765-4ED8-9827-F2B4EC834259}"/>
              </a:ext>
            </a:extLst>
          </p:cNvPr>
          <p:cNvSpPr>
            <a:spLocks noGrp="1"/>
          </p:cNvSpPr>
          <p:nvPr>
            <p:ph idx="1"/>
          </p:nvPr>
        </p:nvSpPr>
        <p:spPr>
          <a:xfrm>
            <a:off x="94268" y="1467242"/>
            <a:ext cx="8974318" cy="5221942"/>
          </a:xfrm>
        </p:spPr>
        <p:txBody>
          <a:bodyPr wrap="square">
            <a:spAutoFit/>
          </a:bodyPr>
          <a:lstStyle/>
          <a:p>
            <a:pPr marL="514350" indent="-514350">
              <a:buFont typeface="+mj-lt"/>
              <a:buAutoNum type="arabicPeriod"/>
            </a:pPr>
            <a:r>
              <a:rPr lang="en-US" sz="3200" dirty="0"/>
              <a:t>Thirty pieces of silver could not redeem Christ from death.</a:t>
            </a:r>
          </a:p>
          <a:p>
            <a:pPr lvl="1"/>
            <a:r>
              <a:rPr lang="en-US" sz="3000" dirty="0"/>
              <a:t>Note: </a:t>
            </a:r>
            <a:r>
              <a:rPr lang="en-US" sz="3000" b="1" dirty="0"/>
              <a:t>Matthew 26:36-39, 47-50, 56</a:t>
            </a:r>
          </a:p>
          <a:p>
            <a:pPr lvl="1"/>
            <a:r>
              <a:rPr lang="en-US" sz="3000" u="sng" dirty="0"/>
              <a:t>Thursday night</a:t>
            </a:r>
            <a:r>
              <a:rPr lang="en-US" sz="3000" dirty="0"/>
              <a:t> into early Friday morning: Jesus was arrested and tried before Caiaphas.</a:t>
            </a:r>
            <a:br>
              <a:rPr lang="en-US" sz="3000" dirty="0"/>
            </a:br>
            <a:r>
              <a:rPr lang="en-US" sz="3000" b="1" dirty="0"/>
              <a:t>Matthew 26:47-75</a:t>
            </a:r>
          </a:p>
          <a:p>
            <a:pPr lvl="1"/>
            <a:r>
              <a:rPr lang="en-US" sz="3000" u="sng" dirty="0"/>
              <a:t>Friday morning</a:t>
            </a:r>
            <a:r>
              <a:rPr lang="en-US" sz="3000" dirty="0"/>
              <a:t>: Jesus was brought before Pilate. </a:t>
            </a:r>
            <a:r>
              <a:rPr lang="en-US" sz="3000" b="1" dirty="0"/>
              <a:t>Matthew 27:1-2</a:t>
            </a:r>
          </a:p>
          <a:p>
            <a:pPr lvl="1"/>
            <a:r>
              <a:rPr lang="en-US" sz="2800" dirty="0"/>
              <a:t>Judas learned that his accomplices were willing to go much further than he was ready to go.</a:t>
            </a:r>
          </a:p>
        </p:txBody>
      </p:sp>
    </p:spTree>
    <p:extLst>
      <p:ext uri="{BB962C8B-B14F-4D97-AF65-F5344CB8AC3E}">
        <p14:creationId xmlns:p14="http://schemas.microsoft.com/office/powerpoint/2010/main" val="2203864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down)">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2" name="Title 1"/>
          <p:cNvSpPr>
            <a:spLocks noGrp="1"/>
          </p:cNvSpPr>
          <p:nvPr>
            <p:ph type="title"/>
          </p:nvPr>
        </p:nvSpPr>
        <p:spPr/>
        <p:txBody>
          <a:bodyPr/>
          <a:lstStyle/>
          <a:p>
            <a:endParaRPr lang="en-US"/>
          </a:p>
        </p:txBody>
      </p:sp>
      <p:pic>
        <p:nvPicPr>
          <p:cNvPr id="1026" name="Picture 2" descr="Scourging1.jpg (102671 bytes)"/>
          <p:cNvPicPr>
            <a:picLocks noChangeAspect="1" noChangeArrowheads="1"/>
          </p:cNvPicPr>
          <p:nvPr/>
        </p:nvPicPr>
        <p:blipFill>
          <a:blip r:embed="rId2" cstate="print"/>
          <a:srcRect/>
          <a:stretch>
            <a:fillRect/>
          </a:stretch>
        </p:blipFill>
        <p:spPr bwMode="auto">
          <a:xfrm>
            <a:off x="47136" y="8643"/>
            <a:ext cx="9018597" cy="6858000"/>
          </a:xfrm>
          <a:prstGeom prst="rect">
            <a:avLst/>
          </a:prstGeom>
          <a:noFill/>
        </p:spPr>
      </p:pic>
      <p:sp>
        <p:nvSpPr>
          <p:cNvPr id="6" name="Rectangle 5"/>
          <p:cNvSpPr/>
          <p:nvPr/>
        </p:nvSpPr>
        <p:spPr>
          <a:xfrm>
            <a:off x="6934200" y="4114800"/>
            <a:ext cx="1600200" cy="152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036010A9-09DB-4327-8EB2-6B3E15CF4B10}"/>
              </a:ext>
            </a:extLst>
          </p:cNvPr>
          <p:cNvSpPr txBox="1">
            <a:spLocks/>
          </p:cNvSpPr>
          <p:nvPr/>
        </p:nvSpPr>
        <p:spPr bwMode="black">
          <a:xfrm>
            <a:off x="792242" y="66812"/>
            <a:ext cx="7581899" cy="1311128"/>
          </a:xfrm>
          <a:prstGeom prst="rect">
            <a:avLst/>
          </a:prstGeom>
          <a:solidFill>
            <a:srgbClr val="FFFFFF"/>
          </a:solidFill>
          <a:ln w="31750" cap="sq">
            <a:solidFill>
              <a:srgbClr val="404040"/>
            </a:solidFill>
            <a:miter lim="800000"/>
          </a:ln>
        </p:spPr>
        <p:txBody>
          <a:bodyPr vert="horz" lIns="182880" tIns="182880" rIns="182880" bIns="182880" rtlCol="0" anchor="ctr">
            <a:spAutoFit/>
          </a:bodyPr>
          <a:lst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a:lstStyle>
          <a:p>
            <a:r>
              <a:rPr lang="en-US" sz="3200" dirty="0"/>
              <a:t>Thirty Pieces of Silver Could </a:t>
            </a:r>
            <a:r>
              <a:rPr lang="en-US" sz="3600" b="1" dirty="0">
                <a:effectLst>
                  <a:outerShdw blurRad="38100" dist="38100" dir="2700000" algn="tl">
                    <a:srgbClr val="000000">
                      <a:alpha val="43137"/>
                    </a:srgbClr>
                  </a:outerShdw>
                </a:effectLst>
              </a:rPr>
              <a:t>NOT</a:t>
            </a:r>
            <a:r>
              <a:rPr lang="en-US" sz="2800" dirty="0"/>
              <a:t> </a:t>
            </a:r>
            <a:r>
              <a:rPr lang="en-US" sz="3200" dirty="0"/>
              <a:t>stop this</a:t>
            </a:r>
            <a:r>
              <a:rPr lang="en-US" sz="3300" dirty="0"/>
              <a: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008204-C084-4500-B049-83318CA091FB}" type="slidenum">
              <a:rPr kumimoji="0" lang="en-US" sz="1000" b="0" i="0" u="none" strike="noStrike" kern="1200" cap="none" spc="0" normalizeH="0" baseline="0" noProof="0" smtClean="0">
                <a:ln>
                  <a:noFill/>
                </a:ln>
                <a:solidFill>
                  <a:prstClr val="black"/>
                </a:solidFill>
                <a:effectLst/>
                <a:uLnTx/>
                <a:uFillTx/>
                <a:latin typeface="Lucida Sans Unicod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000" b="0" i="0" u="none" strike="noStrike" kern="1200" cap="none" spc="0" normalizeH="0" baseline="0" noProof="0">
              <a:ln>
                <a:noFill/>
              </a:ln>
              <a:solidFill>
                <a:prstClr val="black"/>
              </a:solidFill>
              <a:effectLst/>
              <a:uLnTx/>
              <a:uFillTx/>
              <a:latin typeface="Lucida Sans Unicode"/>
              <a:ea typeface="+mn-ea"/>
              <a:cs typeface="+mn-cs"/>
            </a:endParaRPr>
          </a:p>
        </p:txBody>
      </p:sp>
      <p:pic>
        <p:nvPicPr>
          <p:cNvPr id="6146" name="Picture 2" descr="cross1.jpg (116287 bytes)"/>
          <p:cNvPicPr>
            <a:picLocks noChangeAspect="1" noChangeArrowheads="1"/>
          </p:cNvPicPr>
          <p:nvPr/>
        </p:nvPicPr>
        <p:blipFill>
          <a:blip r:embed="rId2" cstate="print"/>
          <a:srcRect/>
          <a:stretch>
            <a:fillRect/>
          </a:stretch>
        </p:blipFill>
        <p:spPr bwMode="auto">
          <a:xfrm>
            <a:off x="37706" y="2352"/>
            <a:ext cx="9081978" cy="6858000"/>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wrists1.jpg (99283 bytes)"/>
          <p:cNvPicPr>
            <a:picLocks noChangeAspect="1" noChangeArrowheads="1"/>
          </p:cNvPicPr>
          <p:nvPr/>
        </p:nvPicPr>
        <p:blipFill>
          <a:blip r:embed="rId2" cstate="print"/>
          <a:srcRect/>
          <a:stretch>
            <a:fillRect/>
          </a:stretch>
        </p:blipFill>
        <p:spPr bwMode="auto">
          <a:xfrm>
            <a:off x="113124" y="18854"/>
            <a:ext cx="8961120" cy="5307074"/>
          </a:xfrm>
          <a:prstGeom prst="rect">
            <a:avLst/>
          </a:prstGeom>
          <a:noFill/>
        </p:spPr>
      </p:pic>
      <p:sp>
        <p:nvSpPr>
          <p:cNvPr id="5" name="Rectangle 4"/>
          <p:cNvSpPr/>
          <p:nvPr/>
        </p:nvSpPr>
        <p:spPr>
          <a:xfrm>
            <a:off x="65989" y="5361818"/>
            <a:ext cx="8991600" cy="1477328"/>
          </a:xfrm>
          <a:prstGeom prst="rect">
            <a:avLst/>
          </a:prstGeom>
          <a:solidFill>
            <a:schemeClr val="bg1"/>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strike="noStrike" kern="1200" cap="none" spc="0" normalizeH="0" baseline="0" noProof="0" dirty="0">
                <a:ln>
                  <a:noFill/>
                </a:ln>
                <a:solidFill>
                  <a:prstClr val="black"/>
                </a:solidFill>
                <a:effectLst/>
                <a:uLnTx/>
                <a:uFillTx/>
                <a:latin typeface="Lucida Sans Unicode"/>
                <a:ea typeface="+mn-ea"/>
                <a:cs typeface="+mn-cs"/>
              </a:rPr>
              <a:t>Figure 4. </a:t>
            </a:r>
            <a:r>
              <a:rPr kumimoji="0" lang="en-US" sz="1800" b="1" i="0" u="sng" strike="noStrike" kern="1200" cap="none" spc="0" normalizeH="0" baseline="0" noProof="0" dirty="0">
                <a:ln>
                  <a:noFill/>
                </a:ln>
                <a:solidFill>
                  <a:prstClr val="black"/>
                </a:solidFill>
                <a:effectLst/>
                <a:uLnTx/>
                <a:uFillTx/>
                <a:latin typeface="Lucida Sans Unicode"/>
                <a:ea typeface="+mn-ea"/>
                <a:cs typeface="+mn-cs"/>
              </a:rPr>
              <a:t>Nailing of wrists</a:t>
            </a:r>
            <a:r>
              <a:rPr kumimoji="0" lang="en-US" sz="1800" b="1" i="0" strike="noStrike" kern="1200" cap="none" spc="0" normalizeH="0" baseline="0" noProof="0" dirty="0">
                <a:ln>
                  <a:noFill/>
                </a:ln>
                <a:solidFill>
                  <a:prstClr val="black"/>
                </a:solidFill>
                <a:effectLst/>
                <a:uLnTx/>
                <a:uFillTx/>
                <a:latin typeface="Lucida Sans Unicode"/>
                <a:ea typeface="+mn-ea"/>
                <a:cs typeface="+mn-cs"/>
              </a:rPr>
              <a:t>.</a:t>
            </a:r>
            <a:r>
              <a:rPr kumimoji="0" lang="en-US" sz="1800" b="1" i="0" u="none" strike="noStrike" kern="1200" cap="none" spc="0" normalizeH="0" baseline="0" noProof="0" dirty="0">
                <a:ln>
                  <a:noFill/>
                </a:ln>
                <a:solidFill>
                  <a:prstClr val="black"/>
                </a:solidFill>
                <a:effectLst/>
                <a:uLnTx/>
                <a:uFillTx/>
                <a:latin typeface="Lucida Sans Unicode"/>
                <a:ea typeface="+mn-ea"/>
                <a:cs typeface="+mn-cs"/>
              </a:rPr>
              <a:t> Left, Size of iron nail. Center, Location of nail in wrist, between carpals and radius. Right, Cross section of wrist, at level of plane indicated at left, showing path of nail, with probable transection of median nerve and impalement of flexor pollicis longus, but without injury to major arterial trunks and without fractures of bones.</a:t>
            </a:r>
            <a:endParaRPr kumimoji="0" lang="en-US" sz="1800" b="0" i="0" u="none" strike="noStrike" kern="1200" cap="none" spc="0" normalizeH="0" baseline="0" noProof="0" dirty="0">
              <a:ln>
                <a:noFill/>
              </a:ln>
              <a:solidFill>
                <a:prstClr val="black"/>
              </a:solidFill>
              <a:effectLst/>
              <a:uLnTx/>
              <a:uFillTx/>
              <a:latin typeface="Lucida Sans Unicode"/>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1400</TotalTime>
  <Words>1062</Words>
  <Application>Microsoft Office PowerPoint</Application>
  <PresentationFormat>On-screen Show (4:3)</PresentationFormat>
  <Paragraphs>55</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Gill Sans MT</vt:lpstr>
      <vt:lpstr>Lucida Sans Unicode</vt:lpstr>
      <vt:lpstr>Parcel</vt:lpstr>
      <vt:lpstr>“Thirty Pieces Of Silver”</vt:lpstr>
      <vt:lpstr>Background</vt:lpstr>
      <vt:lpstr>Background</vt:lpstr>
      <vt:lpstr>Background</vt:lpstr>
      <vt:lpstr>What Thirty Pieces of Silver Could Buy …</vt:lpstr>
      <vt:lpstr>What Thirty Pieces of Silver Could NOT Buy …</vt:lpstr>
      <vt:lpstr>PowerPoint Presentation</vt:lpstr>
      <vt:lpstr>PowerPoint Presentation</vt:lpstr>
      <vt:lpstr>PowerPoint Presentation</vt:lpstr>
      <vt:lpstr>PowerPoint Presentation</vt:lpstr>
      <vt:lpstr>PowerPoint Presentation</vt:lpstr>
      <vt:lpstr>What Thirty Pieces of Silver Could NOT Buy …</vt:lpstr>
      <vt:lpstr>What Thirty Pieces of Silver Could NOT Buy …</vt:lpstr>
      <vt:lpstr>What Thirty Pieces of Silver Could NOT Buy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“Thirty Pieces Of Silver”</dc:title>
  <dc:creator>mgalloway2715@gmail.com</dc:creator>
  <cp:lastModifiedBy>Richard Lidh</cp:lastModifiedBy>
  <cp:revision>17</cp:revision>
  <cp:lastPrinted>2022-01-16T02:02:35Z</cp:lastPrinted>
  <dcterms:created xsi:type="dcterms:W3CDTF">2022-01-14T22:50:13Z</dcterms:created>
  <dcterms:modified xsi:type="dcterms:W3CDTF">2022-01-16T02:02:58Z</dcterms:modified>
</cp:coreProperties>
</file>